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2" Type="http://schemas.openxmlformats.org/officeDocument/2006/relationships/slide" Target="slides/slide7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cc910baa7e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cc910baa7e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2cc910baa7e_1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2cc910baa7e_1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2cc910baa7e_1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2cc910baa7e_1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2cc910baa7e_1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2cc910baa7e_1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2cc910baa7e_1_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2cc910baa7e_1_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2cc910baa7e_1_2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2cc910baa7e_1_2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s://aws.amazon.com/s3/pricing/" TargetMode="External"/><Relationship Id="rId4" Type="http://schemas.openxmlformats.org/officeDocument/2006/relationships/hyperlink" Target="https://aws.amazon.com/dynamodb/pricing/on-demand/?refid=6a4c3e9d-cdc9-4e25-8dd9-2bd8d15afbca" TargetMode="External"/><Relationship Id="rId5" Type="http://schemas.openxmlformats.org/officeDocument/2006/relationships/hyperlink" Target="https://cloud.google.com/bigquery/pricing" TargetMode="Externa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 sample slide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with some text in it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Mancala infra overview</a:t>
            </a:r>
            <a:endParaRPr/>
          </a:p>
        </p:txBody>
      </p:sp>
      <p:sp>
        <p:nvSpPr>
          <p:cNvPr id="61" name="Google Shape;61;p14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1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35"/>
              <a:buFont typeface="Arial"/>
              <a:buNone/>
            </a:pPr>
            <a:r>
              <a:rPr lang="en" sz="5200">
                <a:solidFill>
                  <a:schemeClr val="dk1"/>
                </a:solidFill>
              </a:rPr>
              <a:t>Cost, Problems, and Possibilities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To discuss</a:t>
            </a:r>
            <a:endParaRPr/>
          </a:p>
        </p:txBody>
      </p:sp>
      <p:sp>
        <p:nvSpPr>
          <p:cNvPr id="67" name="Google Shape;67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Serverless DBs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Motivation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Elements of Cost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Common Serverless → Serverless pattern: FaaS + DB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Serverless functions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Motivation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Elements of Cost 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Mancala Serverless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Elements of Cost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AutoNum type="alphaLcPeriod"/>
            </a:pPr>
            <a:r>
              <a:rPr lang="en"/>
              <a:t>Triangulating ideal usage pattern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Serverless DBs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Serverless DBs</a:t>
            </a:r>
            <a:endParaRPr/>
          </a:p>
        </p:txBody>
      </p:sp>
      <p:sp>
        <p:nvSpPr>
          <p:cNvPr id="78" name="Google Shape;78;p17"/>
          <p:cNvSpPr txBox="1"/>
          <p:nvPr>
            <p:ph idx="1" type="body"/>
          </p:nvPr>
        </p:nvSpPr>
        <p:spPr>
          <a:xfrm>
            <a:off x="311700" y="105892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/>
              <a:t>Examples	</a:t>
            </a:r>
            <a:endParaRPr/>
          </a:p>
          <a:p>
            <a:pPr indent="-342900" lvl="0" marL="9144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b="1" lang="en" u="sng">
                <a:solidFill>
                  <a:schemeClr val="hlink"/>
                </a:solidFill>
                <a:hlinkClick r:id="rId3"/>
              </a:rPr>
              <a:t>S3</a:t>
            </a:r>
            <a:r>
              <a:rPr lang="en"/>
              <a:t> - dumping ground for files</a:t>
            </a:r>
            <a:endParaRPr/>
          </a:p>
          <a:p>
            <a:pPr indent="-342900" lvl="0" marL="9144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b="1" lang="en" u="sng">
                <a:solidFill>
                  <a:schemeClr val="hlink"/>
                </a:solidFill>
                <a:hlinkClick r:id="rId4"/>
              </a:rPr>
              <a:t>DynamoDB</a:t>
            </a:r>
            <a:r>
              <a:rPr lang="en"/>
              <a:t> - created for cost-effective key-value query (e.g., just Amazon, 80/20 rule - prior was in big SQL table with much less accessed stuff)</a:t>
            </a:r>
            <a:endParaRPr/>
          </a:p>
          <a:p>
            <a:pPr indent="-342900" lvl="0" marL="9144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b="1" lang="en" u="sng">
                <a:solidFill>
                  <a:schemeClr val="hlink"/>
                </a:solidFill>
                <a:hlinkClick r:id="rId5"/>
              </a:rPr>
              <a:t>BigQuery</a:t>
            </a:r>
            <a:r>
              <a:rPr b="1" lang="en"/>
              <a:t> </a:t>
            </a:r>
            <a:r>
              <a:rPr lang="en"/>
              <a:t>- popular GCP serverless SQL DB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Pros</a:t>
            </a:r>
            <a:endParaRPr/>
          </a:p>
          <a:p>
            <a:pPr indent="-342900" lvl="0" marL="9144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Little human management </a:t>
            </a:r>
            <a:endParaRPr/>
          </a:p>
          <a:p>
            <a:pPr indent="-342900" lvl="0" marL="9144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Scales automatically</a:t>
            </a:r>
            <a:endParaRPr/>
          </a:p>
          <a:p>
            <a:pPr indent="-342900" lvl="0" marL="9144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Pay for what you use (primarily)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S3 - elements of cost</a:t>
            </a:r>
            <a:endParaRPr/>
          </a:p>
        </p:txBody>
      </p:sp>
      <p:sp>
        <p:nvSpPr>
          <p:cNvPr id="84" name="Google Shape;84;p18"/>
          <p:cNvSpPr txBox="1"/>
          <p:nvPr/>
        </p:nvSpPr>
        <p:spPr>
          <a:xfrm>
            <a:off x="764225" y="1336275"/>
            <a:ext cx="5734800" cy="79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/>
              <a:t>Storage: $0.023 per GB per MO (up to 50TB)</a:t>
            </a:r>
            <a:endParaRPr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/>
              <a:t>data transfer to other AWS service: free if inside same region</a:t>
            </a:r>
            <a:endParaRPr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/>
              <a:t>For our application - negligible data transfer in / out</a:t>
            </a:r>
            <a:endParaRPr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/>
              <a:t>approximate base user - $0.50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DynamoDB - elements of cost</a:t>
            </a:r>
            <a:endParaRPr/>
          </a:p>
        </p:txBody>
      </p:sp>
      <p:grpSp>
        <p:nvGrpSpPr>
          <p:cNvPr id="90" name="Google Shape;90;p19"/>
          <p:cNvGrpSpPr/>
          <p:nvPr/>
        </p:nvGrpSpPr>
        <p:grpSpPr>
          <a:xfrm>
            <a:off x="603825" y="1199750"/>
            <a:ext cx="3121200" cy="1986000"/>
            <a:chOff x="663350" y="1437250"/>
            <a:chExt cx="3121200" cy="1986000"/>
          </a:xfrm>
        </p:grpSpPr>
        <p:sp>
          <p:nvSpPr>
            <p:cNvPr id="91" name="Google Shape;91;p19"/>
            <p:cNvSpPr/>
            <p:nvPr/>
          </p:nvSpPr>
          <p:spPr>
            <a:xfrm>
              <a:off x="2423775" y="2143150"/>
              <a:ext cx="1165200" cy="7824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/>
                <a:t>Data</a:t>
              </a:r>
              <a:endParaRPr/>
            </a:p>
          </p:txBody>
        </p:sp>
        <p:sp>
          <p:nvSpPr>
            <p:cNvPr id="92" name="Google Shape;92;p19"/>
            <p:cNvSpPr/>
            <p:nvPr/>
          </p:nvSpPr>
          <p:spPr>
            <a:xfrm>
              <a:off x="663350" y="1437250"/>
              <a:ext cx="3121200" cy="1986000"/>
            </a:xfrm>
            <a:prstGeom prst="rect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ctr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3" name="Google Shape;93;p19"/>
            <p:cNvSpPr txBox="1"/>
            <p:nvPr/>
          </p:nvSpPr>
          <p:spPr>
            <a:xfrm>
              <a:off x="1029050" y="1632850"/>
              <a:ext cx="1165200" cy="4083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/>
                <a:t>DynamoDB</a:t>
              </a:r>
              <a:endParaRPr/>
            </a:p>
          </p:txBody>
        </p:sp>
      </p:grpSp>
      <p:sp>
        <p:nvSpPr>
          <p:cNvPr id="94" name="Google Shape;94;p19"/>
          <p:cNvSpPr/>
          <p:nvPr/>
        </p:nvSpPr>
        <p:spPr>
          <a:xfrm>
            <a:off x="6327325" y="1491325"/>
            <a:ext cx="1896600" cy="1401600"/>
          </a:xfrm>
          <a:prstGeom prst="rect">
            <a:avLst/>
          </a:prstGeom>
          <a:solidFill>
            <a:schemeClr val="lt1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Lambda</a:t>
            </a:r>
            <a:endParaRPr/>
          </a:p>
        </p:txBody>
      </p:sp>
      <p:cxnSp>
        <p:nvCxnSpPr>
          <p:cNvPr id="95" name="Google Shape;95;p19"/>
          <p:cNvCxnSpPr/>
          <p:nvPr/>
        </p:nvCxnSpPr>
        <p:spPr>
          <a:xfrm flipH="1">
            <a:off x="2917025" y="1556325"/>
            <a:ext cx="3223200" cy="840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dash"/>
            <a:round/>
            <a:headEnd len="med" w="med" type="none"/>
            <a:tailEnd len="med" w="med" type="none"/>
          </a:ln>
        </p:spPr>
      </p:cxnSp>
      <p:cxnSp>
        <p:nvCxnSpPr>
          <p:cNvPr id="96" name="Google Shape;96;p19"/>
          <p:cNvCxnSpPr/>
          <p:nvPr/>
        </p:nvCxnSpPr>
        <p:spPr>
          <a:xfrm>
            <a:off x="2927650" y="1556325"/>
            <a:ext cx="0" cy="22950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dash"/>
            <a:round/>
            <a:headEnd len="med" w="med" type="none"/>
            <a:tailEnd len="med" w="med" type="triangle"/>
          </a:ln>
        </p:spPr>
      </p:cxnSp>
      <p:sp>
        <p:nvSpPr>
          <p:cNvPr id="97" name="Google Shape;97;p19"/>
          <p:cNvSpPr txBox="1"/>
          <p:nvPr/>
        </p:nvSpPr>
        <p:spPr>
          <a:xfrm>
            <a:off x="4329957" y="2983475"/>
            <a:ext cx="1575600" cy="22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data transfer</a:t>
            </a:r>
            <a:endParaRPr/>
          </a:p>
        </p:txBody>
      </p:sp>
      <p:cxnSp>
        <p:nvCxnSpPr>
          <p:cNvPr id="98" name="Google Shape;98;p19"/>
          <p:cNvCxnSpPr/>
          <p:nvPr/>
        </p:nvCxnSpPr>
        <p:spPr>
          <a:xfrm flipH="1" rot="10800000">
            <a:off x="2917025" y="3367775"/>
            <a:ext cx="3765900" cy="1170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dash"/>
            <a:round/>
            <a:headEnd len="med" w="med" type="none"/>
            <a:tailEnd len="med" w="med" type="none"/>
          </a:ln>
        </p:spPr>
      </p:cxnSp>
      <p:cxnSp>
        <p:nvCxnSpPr>
          <p:cNvPr id="99" name="Google Shape;99;p19"/>
          <p:cNvCxnSpPr/>
          <p:nvPr/>
        </p:nvCxnSpPr>
        <p:spPr>
          <a:xfrm rot="10800000">
            <a:off x="6673150" y="3015750"/>
            <a:ext cx="14400" cy="35310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dash"/>
            <a:round/>
            <a:headEnd len="med" w="med" type="none"/>
            <a:tailEnd len="med" w="med" type="triangle"/>
          </a:ln>
        </p:spPr>
      </p:cxnSp>
      <p:cxnSp>
        <p:nvCxnSpPr>
          <p:cNvPr id="100" name="Google Shape;100;p19"/>
          <p:cNvCxnSpPr/>
          <p:nvPr/>
        </p:nvCxnSpPr>
        <p:spPr>
          <a:xfrm rot="10800000">
            <a:off x="2927675" y="2817575"/>
            <a:ext cx="0" cy="56130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dash"/>
            <a:round/>
            <a:headEnd len="med" w="med" type="none"/>
            <a:tailEnd len="med" w="med" type="none"/>
          </a:ln>
        </p:spPr>
      </p:cxnSp>
      <p:sp>
        <p:nvSpPr>
          <p:cNvPr id="101" name="Google Shape;101;p19"/>
          <p:cNvSpPr txBox="1"/>
          <p:nvPr/>
        </p:nvSpPr>
        <p:spPr>
          <a:xfrm>
            <a:off x="4525613" y="1491325"/>
            <a:ext cx="1001100" cy="22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query</a:t>
            </a:r>
            <a:endParaRPr/>
          </a:p>
        </p:txBody>
      </p:sp>
      <p:cxnSp>
        <p:nvCxnSpPr>
          <p:cNvPr id="102" name="Google Shape;102;p19"/>
          <p:cNvCxnSpPr/>
          <p:nvPr/>
        </p:nvCxnSpPr>
        <p:spPr>
          <a:xfrm rot="10800000">
            <a:off x="8452075" y="1744575"/>
            <a:ext cx="4914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03" name="Google Shape;103;p19"/>
          <p:cNvCxnSpPr/>
          <p:nvPr/>
        </p:nvCxnSpPr>
        <p:spPr>
          <a:xfrm rot="10800000">
            <a:off x="8452075" y="2571750"/>
            <a:ext cx="4914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solid"/>
            <a:round/>
            <a:headEnd len="med" w="med" type="triangle"/>
            <a:tailEnd len="med" w="med" type="none"/>
          </a:ln>
        </p:spPr>
      </p:cxnSp>
      <p:sp>
        <p:nvSpPr>
          <p:cNvPr id="104" name="Google Shape;104;p19"/>
          <p:cNvSpPr txBox="1"/>
          <p:nvPr/>
        </p:nvSpPr>
        <p:spPr>
          <a:xfrm>
            <a:off x="8314163" y="1375575"/>
            <a:ext cx="1001100" cy="22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request</a:t>
            </a:r>
            <a:endParaRPr/>
          </a:p>
        </p:txBody>
      </p:sp>
      <p:sp>
        <p:nvSpPr>
          <p:cNvPr id="105" name="Google Shape;105;p19"/>
          <p:cNvSpPr txBox="1"/>
          <p:nvPr/>
        </p:nvSpPr>
        <p:spPr>
          <a:xfrm>
            <a:off x="8452063" y="2571750"/>
            <a:ext cx="1001100" cy="22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reply</a:t>
            </a:r>
            <a:endParaRPr/>
          </a:p>
        </p:txBody>
      </p:sp>
      <p:sp>
        <p:nvSpPr>
          <p:cNvPr id="106" name="Google Shape;106;p19"/>
          <p:cNvSpPr txBox="1"/>
          <p:nvPr/>
        </p:nvSpPr>
        <p:spPr>
          <a:xfrm>
            <a:off x="792075" y="3880175"/>
            <a:ext cx="4120800" cy="79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/>
              <a:t>(No storage cost)</a:t>
            </a:r>
            <a:endParaRPr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/>
              <a:t>query: invocation count</a:t>
            </a:r>
            <a:endParaRPr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/>
              <a:t>data transfer: from dynamodb to lambda</a:t>
            </a:r>
            <a:endParaRPr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/>
              <a:t>lambda costs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